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5" r:id="rId4"/>
    <p:sldId id="281" r:id="rId5"/>
    <p:sldId id="282" r:id="rId6"/>
    <p:sldId id="283" r:id="rId7"/>
    <p:sldId id="284" r:id="rId8"/>
    <p:sldId id="277" r:id="rId9"/>
    <p:sldId id="278" r:id="rId10"/>
    <p:sldId id="279" r:id="rId11"/>
    <p:sldId id="280" r:id="rId12"/>
    <p:sldId id="285" r:id="rId13"/>
    <p:sldId id="286" r:id="rId14"/>
    <p:sldId id="287" r:id="rId15"/>
    <p:sldId id="288" r:id="rId16"/>
    <p:sldId id="289" r:id="rId17"/>
    <p:sldId id="290" r:id="rId18"/>
    <p:sldId id="292" r:id="rId19"/>
    <p:sldId id="291" r:id="rId20"/>
    <p:sldId id="258" r:id="rId21"/>
    <p:sldId id="259" r:id="rId22"/>
    <p:sldId id="260" r:id="rId23"/>
    <p:sldId id="261" r:id="rId24"/>
    <p:sldId id="262" r:id="rId25"/>
    <p:sldId id="263" r:id="rId26"/>
    <p:sldId id="264" r:id="rId27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AFF7D53-AA92-4EE1-9E28-177DD71CB959}" type="datetimeFigureOut">
              <a:rPr lang="he-IL" smtClean="0"/>
              <a:t>ו'/חשון/תשפ"ב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F3B34E8-AF0F-4718-93F3-EA9694FB2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6080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12/10/2021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12/10/2021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6.xml"/><Relationship Id="rId5" Type="http://schemas.openxmlformats.org/officeDocument/2006/relationships/slide" Target="slide12.xml"/><Relationship Id="rId15" Type="http://schemas.openxmlformats.org/officeDocument/2006/relationships/slide" Target="slide7.xml"/><Relationship Id="rId10" Type="http://schemas.openxmlformats.org/officeDocument/2006/relationships/slide" Target="slide17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הכלי – </a:t>
            </a:r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האם מותר לי להסיע נוסע נוסף על אופניים?</a:t>
            </a:r>
            <a:endParaRPr lang="he-I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לא!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האופניים מיועדות לרוכב אחד.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נוסע נוסף גורם לאיבוד שליטה ושיווי משקל.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47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הכלי – 400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  <a:endParaRPr lang="he-IL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מהם שמות אביזרי הנראות שעל האופניים?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6015210" y="2963537"/>
            <a:ext cx="2390660" cy="23355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פנס קדמי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– פנס אחורי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– מחזיר אור קדמי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– מחזיר אור פדל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– מחזיר אור אחורי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– בלם יד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– פעמון יד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/>
          <a:srcRect l="18771" t="18702" r="34036" b="20824"/>
          <a:stretch/>
        </p:blipFill>
        <p:spPr>
          <a:xfrm>
            <a:off x="1729648" y="2471254"/>
            <a:ext cx="3723485" cy="2982095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6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הרוכב – 100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אילו אמצעי הגנה ניתן ללבוש במהלך רכיבה?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מגני ברכיים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מגני ידיים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מגני מרפקים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200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הרוכב – 200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 הוא האמצעי שיכול להציל אתכם מפגיעה קשה?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קסדה!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חובה לחבוש בכל רכיבה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ולתאם את רצועת הסנטר לראשכם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77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הרוכב – </a:t>
            </a:r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מהי הדרך הבטוחה ביותר לרכב בחושך?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אפוד זוהר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פנס קדמי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פנס אחורי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64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הרוכב – 400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 גורם להיסח דעת ברכיבה 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ומסכן את הרוכב?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489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בזמן רכיבה על אופניים יש להיות ערניים ולהימנע: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שיחת טלפון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קריאה וכתיבה של הודעות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אוזניות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88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מקום הרכיבה – 100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מהי הסכנה הגדולה יותר מהתפרצות לכביש?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54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כלי הרכב לא יספיקו לעצור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27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מקום הרכיבה – 200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מהי הדרך הבטוחה ביותר לשמור על הולכי הרגל לצד האופניים?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54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להיות ערניים, להאט ולתת להם זכות קדימה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497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מקום הרכיבה – 300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איפה מותר לרכב על אופניים?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850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אזורים מהם מותר לרכב: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שבילי אופניים, גני שעשועים ופארקים לרכיבה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4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מקום הרכיבה – 400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אם אין שביל אופניים, מהי הדרך הבטוחה ביותר לרכב על הכביש?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רכיבה בצד ימין של הדרך,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הימנעו מעקיפת מכוניות,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נסיעה בכבישים צדדים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60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pic>
        <p:nvPicPr>
          <p:cNvPr id="3" name="Funny_Boy_Ride_a_Bicy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725" y="2590800"/>
            <a:ext cx="1672061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pic>
        <p:nvPicPr>
          <p:cNvPr id="4" name="מבחן קסדת האופניים ואבטי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0293" y="5763125"/>
            <a:ext cx="1567213" cy="884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989"/>
          <a:ext cx="9144000" cy="6866989"/>
          <a:chOff x="0" y="8989"/>
          <a:chExt cx="9144000" cy="6866989"/>
        </a:xfrm>
      </p:grpSpPr>
      <p:grpSp>
        <p:nvGrpSpPr>
          <p:cNvPr id="2" name="קבוצה 1"/>
          <p:cNvGrpSpPr/>
          <p:nvPr/>
        </p:nvGrpSpPr>
        <p:grpSpPr>
          <a:xfrm>
            <a:off x="0" y="8989"/>
            <a:ext cx="9144000" cy="6858000"/>
            <a:chOff x="0" y="8989"/>
            <a:chExt cx="9144000" cy="6858000"/>
          </a:xfrm>
        </p:grpSpPr>
        <p:pic>
          <p:nvPicPr>
            <p:cNvPr id="5" name="Slid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989"/>
              <a:ext cx="9144000" cy="6858000"/>
            </a:xfrm>
            <a:prstGeom prst="rect">
              <a:avLst/>
            </a:prstGeom>
          </p:spPr>
        </p:pic>
        <p:sp>
          <p:nvSpPr>
            <p:cNvPr id="6" name="מלבן 5"/>
            <p:cNvSpPr/>
            <p:nvPr/>
          </p:nvSpPr>
          <p:spPr>
            <a:xfrm>
              <a:off x="815248" y="616945"/>
              <a:ext cx="7590622" cy="4836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97642" y="986590"/>
            <a:ext cx="11309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510688"/>
              </p:ext>
            </p:extLst>
          </p:nvPr>
        </p:nvGraphicFramePr>
        <p:xfrm>
          <a:off x="875841" y="1417637"/>
          <a:ext cx="7469436" cy="38484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67359"/>
                <a:gridCol w="1867359"/>
                <a:gridCol w="1867359"/>
                <a:gridCol w="1867359"/>
              </a:tblGrid>
              <a:tr h="769685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גלגלים בדרך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בטיחות הכלי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בטיחות הרוכב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מקום הרכיבה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69685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 action="ppaction://hlinksldjump"/>
                        </a:rPr>
                        <a:t>100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 action="ppaction://hlinksldjump"/>
                        </a:rPr>
                        <a:t>100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 action="ppaction://hlinksldjump"/>
                        </a:rPr>
                        <a:t>100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 action="ppaction://hlinksldjump"/>
                        </a:rPr>
                        <a:t>100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69685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 action="ppaction://hlinksldjump"/>
                        </a:rPr>
                        <a:t>200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 action="ppaction://hlinksldjump"/>
                        </a:rPr>
                        <a:t>200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 action="ppaction://hlinksldjump"/>
                        </a:rPr>
                        <a:t>200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 action="ppaction://hlinksldjump"/>
                        </a:rPr>
                        <a:t>200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69685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1" action="ppaction://hlinksldjump"/>
                        </a:rPr>
                        <a:t>300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2" action="ppaction://hlinksldjump"/>
                        </a:rPr>
                        <a:t>300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kern="12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3" action="ppaction://hlinksldjump"/>
                        </a:rPr>
                        <a:t>300</a:t>
                      </a:r>
                      <a:endParaRPr lang="he-IL" sz="1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4" action="ppaction://hlinksldjump"/>
                        </a:rPr>
                        <a:t>300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69685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5" action="ppaction://hlinksldjump"/>
                        </a:rPr>
                        <a:t>400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6" action="ppaction://hlinksldjump"/>
                        </a:rPr>
                        <a:t>400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7" action="ppaction://hlinksldjump"/>
                        </a:rPr>
                        <a:t>400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8" action="ppaction://hlinksldjump"/>
                        </a:rPr>
                        <a:t>400</a:t>
                      </a:r>
                      <a:endParaRPr lang="he-I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כותרת 1"/>
          <p:cNvSpPr txBox="1">
            <a:spLocks/>
          </p:cNvSpPr>
          <p:nvPr/>
        </p:nvSpPr>
        <p:spPr>
          <a:xfrm>
            <a:off x="815248" y="616944"/>
            <a:ext cx="7590622" cy="8006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טריוויה על גלגלים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גלגלים בדרך – 100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הגעתי לרמזור אדום.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האם מותר לי לעבור?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54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לא!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רוכב אופניים מחויב לציית לכל חוקי הכביש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42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>
            <a:normAutofit/>
          </a:bodyPr>
          <a:lstStyle/>
          <a:p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גלגלים 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בדרך – 200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 היא הדרך הבטוחה ביותר לחצות מעבר חצייה עם אופניים?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4016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לרדת מהאופניים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להמתין בקצה מעבר החצייה,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לבדוק שאין מכוניות, 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לחצות בהליכה כשהאופניים לצד הגוף.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75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>
            <a:normAutofit/>
          </a:bodyPr>
          <a:lstStyle/>
          <a:p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גלגלים 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בדרך – </a:t>
            </a:r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במהלך נסיעה עם חברים חשוב לשמור על...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54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מרחק אחד מהשני ולנסוע בטור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7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4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גלגלים </a:t>
            </a:r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בדרך – 400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מתי נשתמש בפעמון או צפצפה?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154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כאשר </a:t>
            </a:r>
            <a:r>
              <a:rPr lang="he-IL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יש סכנה בדרך</a:t>
            </a:r>
            <a:endParaRPr lang="he-IL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58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הכלי – 100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מהו גובה המושב הנכון באופניים?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126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הגובה הוא אישי.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הרוכב צריך לגעת ברצפה,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ולשמור שעל כיפוף במהלך הרכיבה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(לא לנעול את הברך)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804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815248" y="616945"/>
            <a:ext cx="7590622" cy="48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5248" y="616944"/>
            <a:ext cx="7590622" cy="800693"/>
          </a:xfrm>
        </p:spPr>
        <p:txBody>
          <a:bodyPr/>
          <a:lstStyle/>
          <a:p>
            <a:r>
              <a:rPr lang="he-IL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בטיחות הכלי – 200 נקודות</a:t>
            </a:r>
            <a:endParaRPr lang="he-IL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5248" y="1417638"/>
            <a:ext cx="7590622" cy="1545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שאלה</a:t>
            </a:r>
          </a:p>
          <a:p>
            <a:pPr marL="0" indent="0" algn="ctr" rtl="1"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אילו דברים צריך לבדוק לפני נסיעה?</a:t>
            </a:r>
            <a:endParaRPr lang="he-I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815248" y="2963537"/>
            <a:ext cx="7590622" cy="2489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he-IL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תשובה</a:t>
            </a: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תקינות הגלגלים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תקינות פנסים</a:t>
            </a:r>
          </a:p>
          <a:p>
            <a:pPr marL="0" indent="0" algn="ctr" rtl="1">
              <a:buFont typeface="Arial" pitchFamily="34" charset="0"/>
              <a:buNone/>
            </a:pPr>
            <a:r>
              <a:rPr lang="he-I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גובה המושב</a:t>
            </a:r>
          </a:p>
        </p:txBody>
      </p:sp>
      <p:sp>
        <p:nvSpPr>
          <p:cNvPr id="11" name="לחצן פעולה: בית 10">
            <a:hlinkClick r:id="rId3" action="ppaction://hlinksldjump" highlightClick="1"/>
          </p:cNvPr>
          <p:cNvSpPr/>
          <p:nvPr/>
        </p:nvSpPr>
        <p:spPr>
          <a:xfrm>
            <a:off x="804231" y="5089794"/>
            <a:ext cx="714646" cy="725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416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462</Words>
  <Application>Microsoft Office PowerPoint</Application>
  <PresentationFormat>On-screen Show (4:3)</PresentationFormat>
  <Paragraphs>132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גלגלים בדרך – 100 נקודות</vt:lpstr>
      <vt:lpstr>גלגלים בדרך – 200 נקודות</vt:lpstr>
      <vt:lpstr>גלגלים בדרך – 300 נקודות</vt:lpstr>
      <vt:lpstr>גלגלים בדרך – 400 נקודות</vt:lpstr>
      <vt:lpstr>בטיחות הכלי – 100 נקודות</vt:lpstr>
      <vt:lpstr>בטיחות הכלי – 200 נקודות</vt:lpstr>
      <vt:lpstr>בטיחות הכלי – 300 נקודות</vt:lpstr>
      <vt:lpstr>בטיחות הכלי – 400 נקודות</vt:lpstr>
      <vt:lpstr>בטיחות הרוכב – 100 נקודות</vt:lpstr>
      <vt:lpstr>בטיחות הרוכב – 200 נקודות</vt:lpstr>
      <vt:lpstr>בטיחות הרוכב – 300 נקודות</vt:lpstr>
      <vt:lpstr>בטיחות הרוכב – 400 נקודות</vt:lpstr>
      <vt:lpstr>מקום הרכיבה – 100 נקודות</vt:lpstr>
      <vt:lpstr>מקום הרכיבה – 200 נקודות</vt:lpstr>
      <vt:lpstr>מקום הרכיבה – 300 נקודות</vt:lpstr>
      <vt:lpstr>מקום הרכיבה – 400 נקודות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Noa Nahum</cp:lastModifiedBy>
  <cp:revision>46</cp:revision>
  <dcterms:created xsi:type="dcterms:W3CDTF">2017-05-10T15:20:17Z</dcterms:created>
  <dcterms:modified xsi:type="dcterms:W3CDTF">2021-10-12T09:30:57Z</dcterms:modified>
  <cp:category/>
</cp:coreProperties>
</file>